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7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8D42"/>
    <a:srgbClr val="43B756"/>
    <a:srgbClr val="DFC31B"/>
    <a:srgbClr val="A87314"/>
    <a:srgbClr val="E0991A"/>
    <a:srgbClr val="3E1B59"/>
    <a:srgbClr val="264264"/>
    <a:srgbClr val="245794"/>
    <a:srgbClr val="266831"/>
    <a:srgbClr val="2F8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88" autoAdjust="0"/>
    <p:restoredTop sz="94522" autoAdjust="0"/>
  </p:normalViewPr>
  <p:slideViewPr>
    <p:cSldViewPr>
      <p:cViewPr>
        <p:scale>
          <a:sx n="100" d="100"/>
          <a:sy n="100" d="100"/>
        </p:scale>
        <p:origin x="-432" y="-27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D8ED72-36B2-4D7B-8A92-B38AF127BE5F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F7CDA8-B86A-4E1A-BFFB-54FD2603E0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91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6D10C-D330-423D-959D-C9F976357B6D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B7BEF-2E79-46CA-8BFE-18575997CB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840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1817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361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135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ALICIA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3359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83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344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J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9945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ROBERT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657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ROBERT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80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ROBERT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B7BEF-2E79-46CA-8BFE-18575997CB8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3510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399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393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053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84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3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20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616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376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924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825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75000"/>
              </a:schemeClr>
            </a:gs>
            <a:gs pos="40000">
              <a:schemeClr val="accent1">
                <a:lumMod val="67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39348-B6B8-4ADB-AB99-B66F0B0956A7}" type="datetimeFigureOut">
              <a:rPr lang="en-US" smtClean="0"/>
              <a:t>2/29/2016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C53815-D1D7-430E-8675-67F977A671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0537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26" name="Straight Connector 25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29" name="Straight Connector 28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32" name="Straight Connector 31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9" name="Rectangle 8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5414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91092" y="2894679"/>
            <a:ext cx="183428" cy="4572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950719" y="2894679"/>
            <a:ext cx="1320155" cy="4572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93792" y="2894679"/>
            <a:ext cx="1234971" cy="4572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91440" rtlCol="0" anchor="ctr"/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PLENARY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24454" y="2894679"/>
            <a:ext cx="1598066" cy="4572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98720" y="2894679"/>
            <a:ext cx="3435437" cy="4572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8503920" y="2894679"/>
            <a:ext cx="182880" cy="4572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36" y="67297"/>
            <a:ext cx="52517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PLENARY VS INSPECTION:  KEY DIFFERENCES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93792" y="3428079"/>
            <a:ext cx="1234972" cy="4572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91440" rtlCol="0" anchor="ctr"/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INSPECTION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691092" y="3428079"/>
            <a:ext cx="183428" cy="4572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1950720" y="3428079"/>
            <a:ext cx="1013917" cy="4572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017520" y="3428079"/>
            <a:ext cx="303310" cy="4572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3398520" y="3428079"/>
            <a:ext cx="419100" cy="4572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3886200" y="3428079"/>
            <a:ext cx="182880" cy="4572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endParaRPr lang="en-US" sz="1200" dirty="0">
              <a:latin typeface="Arial Narrow" panose="020B0606020202030204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3657602" y="3885279"/>
            <a:ext cx="3505198" cy="845987"/>
            <a:chOff x="3657602" y="3885279"/>
            <a:chExt cx="3638284" cy="845987"/>
          </a:xfrm>
        </p:grpSpPr>
        <p:cxnSp>
          <p:nvCxnSpPr>
            <p:cNvPr id="84" name="Straight Connector 83"/>
            <p:cNvCxnSpPr/>
            <p:nvPr/>
          </p:nvCxnSpPr>
          <p:spPr>
            <a:xfrm flipH="1">
              <a:off x="3657602" y="4156893"/>
              <a:ext cx="838198" cy="0"/>
            </a:xfrm>
            <a:prstGeom prst="line">
              <a:avLst/>
            </a:prstGeom>
            <a:ln w="25400" cap="rnd">
              <a:solidFill>
                <a:srgbClr val="43B75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9" name="Group 58"/>
            <p:cNvGrpSpPr/>
            <p:nvPr/>
          </p:nvGrpSpPr>
          <p:grpSpPr>
            <a:xfrm>
              <a:off x="4495800" y="3885279"/>
              <a:ext cx="2800086" cy="845987"/>
              <a:chOff x="-483161" y="1054728"/>
              <a:chExt cx="1805802" cy="1613759"/>
            </a:xfrm>
          </p:grpSpPr>
          <p:sp>
            <p:nvSpPr>
              <p:cNvPr id="60" name="Rectangle 59"/>
              <p:cNvSpPr/>
              <p:nvPr/>
            </p:nvSpPr>
            <p:spPr>
              <a:xfrm>
                <a:off x="-483161" y="1054728"/>
                <a:ext cx="1805802" cy="518549"/>
              </a:xfrm>
              <a:prstGeom prst="rect">
                <a:avLst/>
              </a:prstGeom>
              <a:solidFill>
                <a:srgbClr val="43B756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DRAFTING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-483161" y="1054728"/>
                <a:ext cx="1794485" cy="1613759"/>
              </a:xfrm>
              <a:prstGeom prst="rect">
                <a:avLst/>
              </a:prstGeom>
              <a:noFill/>
              <a:ln>
                <a:solidFill>
                  <a:srgbClr val="43B756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Mostly completed during pre-review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Finalized after fieldwork</a:t>
                </a:r>
                <a:endParaRPr lang="en-US" sz="1100" dirty="0">
                  <a:solidFill>
                    <a:prstClr val="white"/>
                  </a:solidFill>
                  <a:latin typeface="Articulate Light" panose="02000503040000020004" pitchFamily="2" charset="0"/>
                </a:endParaRP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381000" y="1446879"/>
            <a:ext cx="2232434" cy="1844033"/>
            <a:chOff x="815566" y="1446879"/>
            <a:chExt cx="2232434" cy="1844033"/>
          </a:xfrm>
        </p:grpSpPr>
        <p:grpSp>
          <p:nvGrpSpPr>
            <p:cNvPr id="2" name="Group 1"/>
            <p:cNvGrpSpPr/>
            <p:nvPr/>
          </p:nvGrpSpPr>
          <p:grpSpPr>
            <a:xfrm>
              <a:off x="815566" y="1446879"/>
              <a:ext cx="2232434" cy="998724"/>
              <a:chOff x="217283" y="1054728"/>
              <a:chExt cx="1805802" cy="1997447"/>
            </a:xfrm>
          </p:grpSpPr>
          <p:sp>
            <p:nvSpPr>
              <p:cNvPr id="64" name="Rectangle 63"/>
              <p:cNvSpPr/>
              <p:nvPr/>
            </p:nvSpPr>
            <p:spPr>
              <a:xfrm>
                <a:off x="228600" y="1054728"/>
                <a:ext cx="1794485" cy="58516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ENGAGEMENT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217283" y="1054730"/>
                <a:ext cx="1794485" cy="1997445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latin typeface="Articulate Light" panose="02000503040000020004" pitchFamily="2" charset="0"/>
                  </a:rPr>
                  <a:t>Extensive material request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latin typeface="Articulate Light" panose="02000503040000020004" pitchFamily="2" charset="0"/>
                  </a:rPr>
                  <a:t>Focus on program operations and compliance</a:t>
                </a: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76" name="Straight Connector 75"/>
            <p:cNvCxnSpPr/>
            <p:nvPr/>
          </p:nvCxnSpPr>
          <p:spPr>
            <a:xfrm flipV="1">
              <a:off x="2217372" y="2438400"/>
              <a:ext cx="11723" cy="852512"/>
            </a:xfrm>
            <a:prstGeom prst="line">
              <a:avLst/>
            </a:prstGeom>
            <a:ln w="25400" cap="rnd">
              <a:solidFill>
                <a:srgbClr val="C00000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/>
          <p:cNvGrpSpPr/>
          <p:nvPr/>
        </p:nvGrpSpPr>
        <p:grpSpPr>
          <a:xfrm>
            <a:off x="1247763" y="3640662"/>
            <a:ext cx="1876437" cy="2286722"/>
            <a:chOff x="1247763" y="3640662"/>
            <a:chExt cx="1876437" cy="2286722"/>
          </a:xfrm>
        </p:grpSpPr>
        <p:grpSp>
          <p:nvGrpSpPr>
            <p:cNvPr id="32" name="Group 31"/>
            <p:cNvGrpSpPr/>
            <p:nvPr/>
          </p:nvGrpSpPr>
          <p:grpSpPr>
            <a:xfrm>
              <a:off x="1247763" y="5256879"/>
              <a:ext cx="1876437" cy="670505"/>
              <a:chOff x="217283" y="1054728"/>
              <a:chExt cx="1805802" cy="1486191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228600" y="1054728"/>
                <a:ext cx="1794485" cy="603214"/>
              </a:xfrm>
              <a:prstGeom prst="rect">
                <a:avLst/>
              </a:prstGeom>
              <a:solidFill>
                <a:srgbClr val="E0991A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45720"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PRE-REVIEW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217283" y="1054728"/>
                <a:ext cx="1794485" cy="1486191"/>
              </a:xfrm>
              <a:prstGeom prst="rect">
                <a:avLst/>
              </a:prstGeom>
              <a:noFill/>
              <a:ln>
                <a:solidFill>
                  <a:srgbClr val="E0991A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Primary work area</a:t>
                </a:r>
                <a:endParaRPr lang="en-US" sz="1100" dirty="0">
                  <a:solidFill>
                    <a:prstClr val="white"/>
                  </a:solidFill>
                  <a:latin typeface="Articulate Light" panose="02000503040000020004" pitchFamily="2" charset="0"/>
                </a:endParaRP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77" name="Straight Connector 76"/>
            <p:cNvCxnSpPr/>
            <p:nvPr/>
          </p:nvCxnSpPr>
          <p:spPr>
            <a:xfrm flipV="1">
              <a:off x="2819400" y="3640662"/>
              <a:ext cx="0" cy="1633832"/>
            </a:xfrm>
            <a:prstGeom prst="line">
              <a:avLst/>
            </a:prstGeom>
            <a:ln w="25400" cap="sq">
              <a:solidFill>
                <a:srgbClr val="E0991A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8" name="Straight Connector 77"/>
          <p:cNvCxnSpPr/>
          <p:nvPr/>
        </p:nvCxnSpPr>
        <p:spPr>
          <a:xfrm flipV="1">
            <a:off x="3200400" y="3656681"/>
            <a:ext cx="0" cy="1405808"/>
          </a:xfrm>
          <a:prstGeom prst="line">
            <a:avLst/>
          </a:prstGeom>
          <a:ln w="25400" cap="rnd">
            <a:solidFill>
              <a:srgbClr val="DFC31B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 flipV="1">
            <a:off x="3657600" y="3656681"/>
            <a:ext cx="0" cy="500439"/>
          </a:xfrm>
          <a:prstGeom prst="line">
            <a:avLst/>
          </a:prstGeom>
          <a:ln w="25400" cap="rnd">
            <a:solidFill>
              <a:srgbClr val="43B756"/>
            </a:solidFill>
            <a:tailEnd type="none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393792" y="3840867"/>
            <a:ext cx="2232434" cy="1111212"/>
            <a:chOff x="393792" y="3840867"/>
            <a:chExt cx="2232434" cy="1111212"/>
          </a:xfrm>
        </p:grpSpPr>
        <p:grpSp>
          <p:nvGrpSpPr>
            <p:cNvPr id="46" name="Group 45"/>
            <p:cNvGrpSpPr/>
            <p:nvPr/>
          </p:nvGrpSpPr>
          <p:grpSpPr>
            <a:xfrm>
              <a:off x="393792" y="4143073"/>
              <a:ext cx="2232434" cy="809006"/>
              <a:chOff x="217283" y="1054728"/>
              <a:chExt cx="1805802" cy="1618011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228600" y="1054728"/>
                <a:ext cx="1794485" cy="551212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ENGAGEMENT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217283" y="1054730"/>
                <a:ext cx="1794485" cy="1618009"/>
              </a:xfrm>
              <a:prstGeom prst="rect">
                <a:avLst/>
              </a:prstGeom>
              <a:noFill/>
              <a:ln>
                <a:solidFill>
                  <a:srgbClr val="C00000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latin typeface="Articulate Light" panose="02000503040000020004" pitchFamily="2" charset="0"/>
                  </a:rPr>
                  <a:t>Fewer materials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latin typeface="Articulate Light" panose="02000503040000020004" pitchFamily="2" charset="0"/>
                  </a:rPr>
                  <a:t>Focus on compliance results</a:t>
                </a: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81" name="Straight Connector 80"/>
            <p:cNvCxnSpPr/>
            <p:nvPr/>
          </p:nvCxnSpPr>
          <p:spPr>
            <a:xfrm flipV="1">
              <a:off x="1782806" y="3840867"/>
              <a:ext cx="0" cy="378505"/>
            </a:xfrm>
            <a:prstGeom prst="line">
              <a:avLst/>
            </a:prstGeom>
            <a:ln w="25400" cap="rnd">
              <a:solidFill>
                <a:srgbClr val="C00000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3200400" y="4952079"/>
            <a:ext cx="3627571" cy="1032858"/>
            <a:chOff x="3200400" y="4952079"/>
            <a:chExt cx="3627571" cy="1032858"/>
          </a:xfrm>
        </p:grpSpPr>
        <p:grpSp>
          <p:nvGrpSpPr>
            <p:cNvPr id="49" name="Group 48"/>
            <p:cNvGrpSpPr/>
            <p:nvPr/>
          </p:nvGrpSpPr>
          <p:grpSpPr>
            <a:xfrm>
              <a:off x="3810000" y="4952079"/>
              <a:ext cx="3017971" cy="1032858"/>
              <a:chOff x="22949" y="1054728"/>
              <a:chExt cx="1889922" cy="1867459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22949" y="1054728"/>
                <a:ext cx="1889921" cy="502164"/>
              </a:xfrm>
              <a:prstGeom prst="rect">
                <a:avLst/>
              </a:prstGeom>
              <a:solidFill>
                <a:srgbClr val="DFC31B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FIELDWORK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>
              <a:xfrm>
                <a:off x="22950" y="1054728"/>
                <a:ext cx="1889921" cy="1867459"/>
              </a:xfrm>
              <a:prstGeom prst="rect">
                <a:avLst/>
              </a:prstGeom>
              <a:noFill/>
              <a:ln>
                <a:solidFill>
                  <a:srgbClr val="DFC31B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Focused interviews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Resolves outstanding pre-review questions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Less formal</a:t>
                </a:r>
              </a:p>
            </p:txBody>
          </p:sp>
        </p:grpSp>
        <p:cxnSp>
          <p:nvCxnSpPr>
            <p:cNvPr id="82" name="Straight Connector 81"/>
            <p:cNvCxnSpPr/>
            <p:nvPr/>
          </p:nvCxnSpPr>
          <p:spPr>
            <a:xfrm flipH="1">
              <a:off x="3200400" y="5062486"/>
              <a:ext cx="617220" cy="0"/>
            </a:xfrm>
            <a:prstGeom prst="line">
              <a:avLst/>
            </a:prstGeom>
            <a:ln w="25400" cap="rnd">
              <a:solidFill>
                <a:srgbClr val="DFC31B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" name="Group 12"/>
          <p:cNvGrpSpPr/>
          <p:nvPr/>
        </p:nvGrpSpPr>
        <p:grpSpPr>
          <a:xfrm>
            <a:off x="2790825" y="622724"/>
            <a:ext cx="2771775" cy="2349076"/>
            <a:chOff x="3501459" y="914400"/>
            <a:chExt cx="3476758" cy="2349076"/>
          </a:xfrm>
        </p:grpSpPr>
        <p:grpSp>
          <p:nvGrpSpPr>
            <p:cNvPr id="36" name="Group 35"/>
            <p:cNvGrpSpPr/>
            <p:nvPr/>
          </p:nvGrpSpPr>
          <p:grpSpPr>
            <a:xfrm>
              <a:off x="3501459" y="914400"/>
              <a:ext cx="3476758" cy="1135970"/>
              <a:chOff x="217283" y="1054728"/>
              <a:chExt cx="2419825" cy="1719878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228600" y="1054728"/>
                <a:ext cx="2408508" cy="461472"/>
              </a:xfrm>
              <a:prstGeom prst="rect">
                <a:avLst/>
              </a:prstGeom>
              <a:solidFill>
                <a:srgbClr val="DFC31B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FIELDWORK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217283" y="1054728"/>
                <a:ext cx="2413718" cy="1719878"/>
              </a:xfrm>
              <a:prstGeom prst="rect">
                <a:avLst/>
              </a:prstGeom>
              <a:noFill/>
              <a:ln>
                <a:solidFill>
                  <a:srgbClr val="DFC31B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Primary tool for understanding program operations</a:t>
                </a:r>
              </a:p>
              <a:p>
                <a:pPr marL="171450" indent="-171450">
                  <a:buFont typeface="Arial" panose="020B0604020202020204" pitchFamily="34" charset="0"/>
                  <a:buChar char="•"/>
                </a:pPr>
                <a:r>
                  <a:rPr lang="en-US" sz="1100" dirty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Expansive interviews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Financial disclosure review</a:t>
                </a:r>
              </a:p>
              <a:p>
                <a:pPr marL="171450" lvl="0" indent="-171450">
                  <a:buFont typeface="Arial" panose="020B0604020202020204" pitchFamily="34" charset="0"/>
                  <a:buChar char="•"/>
                </a:pPr>
                <a:endParaRPr lang="en-US" sz="1100" dirty="0">
                  <a:solidFill>
                    <a:prstClr val="white"/>
                  </a:solidFill>
                  <a:latin typeface="Articulate Light" panose="02000503040000020004" pitchFamily="2" charset="0"/>
                </a:endParaRP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83" name="Straight Connector 82"/>
            <p:cNvCxnSpPr/>
            <p:nvPr/>
          </p:nvCxnSpPr>
          <p:spPr>
            <a:xfrm flipV="1">
              <a:off x="4796858" y="2058475"/>
              <a:ext cx="0" cy="1205001"/>
            </a:xfrm>
            <a:prstGeom prst="line">
              <a:avLst/>
            </a:prstGeom>
            <a:ln w="25400" cap="rnd">
              <a:solidFill>
                <a:srgbClr val="DFC31B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7493474" y="3602099"/>
            <a:ext cx="1403403" cy="838200"/>
            <a:chOff x="-7964" y="1054728"/>
            <a:chExt cx="2031049" cy="1613759"/>
          </a:xfrm>
        </p:grpSpPr>
        <p:sp>
          <p:nvSpPr>
            <p:cNvPr id="53" name="Rectangle 52"/>
            <p:cNvSpPr/>
            <p:nvPr/>
          </p:nvSpPr>
          <p:spPr>
            <a:xfrm>
              <a:off x="-7964" y="1054730"/>
              <a:ext cx="2031049" cy="585730"/>
            </a:xfrm>
            <a:prstGeom prst="rect">
              <a:avLst/>
            </a:prstGeom>
            <a:solidFill>
              <a:srgbClr val="338D42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Ins="0" rtlCol="0" anchor="ctr"/>
            <a:lstStyle/>
            <a:p>
              <a:r>
                <a:rPr lang="en-US" sz="1200" dirty="0" smtClean="0">
                  <a:latin typeface="Century Gothic" panose="020B0502020202020204" pitchFamily="34" charset="0"/>
                </a:rPr>
                <a:t>PUBLICATION</a:t>
              </a: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-7964" y="1054728"/>
              <a:ext cx="2019732" cy="1613759"/>
            </a:xfrm>
            <a:prstGeom prst="rect">
              <a:avLst/>
            </a:prstGeom>
            <a:noFill/>
            <a:ln>
              <a:solidFill>
                <a:srgbClr val="338D4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365760" rIns="0" rtlCol="0" anchor="t" anchorCtr="0"/>
            <a:lstStyle/>
            <a:p>
              <a:pPr marL="171450" lvl="0" indent="-171450">
                <a:buFont typeface="Arial" panose="020B0604020202020204" pitchFamily="34" charset="0"/>
                <a:buChar char="•"/>
              </a:pPr>
              <a:r>
                <a:rPr lang="en-US" sz="1100" dirty="0" smtClean="0">
                  <a:solidFill>
                    <a:prstClr val="white"/>
                  </a:solidFill>
                  <a:latin typeface="Articulate Light" panose="02000503040000020004" pitchFamily="2" charset="0"/>
                </a:rPr>
                <a:t>No significant differences </a:t>
              </a:r>
              <a:endParaRPr lang="en-US" sz="1100" dirty="0">
                <a:solidFill>
                  <a:prstClr val="white"/>
                </a:solidFill>
                <a:latin typeface="Articulate Light" panose="02000503040000020004" pitchFamily="2" charset="0"/>
              </a:endParaRP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715000" y="1752600"/>
            <a:ext cx="2025975" cy="1219200"/>
            <a:chOff x="6279825" y="1745397"/>
            <a:chExt cx="2025975" cy="1219200"/>
          </a:xfrm>
        </p:grpSpPr>
        <p:grpSp>
          <p:nvGrpSpPr>
            <p:cNvPr id="39" name="Group 38"/>
            <p:cNvGrpSpPr/>
            <p:nvPr/>
          </p:nvGrpSpPr>
          <p:grpSpPr>
            <a:xfrm>
              <a:off x="6279825" y="1745397"/>
              <a:ext cx="2025975" cy="718761"/>
              <a:chOff x="217283" y="1054728"/>
              <a:chExt cx="1805802" cy="1437523"/>
            </a:xfrm>
          </p:grpSpPr>
          <p:sp>
            <p:nvSpPr>
              <p:cNvPr id="40" name="Rectangle 39"/>
              <p:cNvSpPr/>
              <p:nvPr/>
            </p:nvSpPr>
            <p:spPr>
              <a:xfrm>
                <a:off x="228600" y="1054728"/>
                <a:ext cx="1794485" cy="554036"/>
              </a:xfrm>
              <a:prstGeom prst="rect">
                <a:avLst/>
              </a:prstGeom>
              <a:solidFill>
                <a:srgbClr val="43B756"/>
              </a:solidFill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Ins="0" rtlCol="0" anchor="ctr"/>
              <a:lstStyle/>
              <a:p>
                <a:r>
                  <a:rPr lang="en-US" sz="1200" dirty="0" smtClean="0">
                    <a:latin typeface="Century Gothic" panose="020B0502020202020204" pitchFamily="34" charset="0"/>
                  </a:rPr>
                  <a:t>DRAFTING</a:t>
                </a:r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217283" y="1054728"/>
                <a:ext cx="1794485" cy="1437523"/>
              </a:xfrm>
              <a:prstGeom prst="rect">
                <a:avLst/>
              </a:prstGeom>
              <a:noFill/>
              <a:ln>
                <a:solidFill>
                  <a:srgbClr val="43B756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tIns="365760" rIns="0" rtlCol="0" anchor="t" anchorCtr="0"/>
              <a:lstStyle/>
              <a:p>
                <a:pPr marL="171450" lvl="0" indent="-171450">
                  <a:buFont typeface="Arial" panose="020B0604020202020204" pitchFamily="34" charset="0"/>
                  <a:buChar char="•"/>
                </a:pPr>
                <a:r>
                  <a:rPr lang="en-US" sz="1100" dirty="0" smtClean="0">
                    <a:solidFill>
                      <a:prstClr val="white"/>
                    </a:solidFill>
                    <a:latin typeface="Articulate Light" panose="02000503040000020004" pitchFamily="2" charset="0"/>
                  </a:rPr>
                  <a:t>Primary work area </a:t>
                </a:r>
                <a:endParaRPr lang="en-US" sz="1100" dirty="0">
                  <a:solidFill>
                    <a:prstClr val="white"/>
                  </a:solidFill>
                  <a:latin typeface="Articulate Light" panose="02000503040000020004" pitchFamily="2" charset="0"/>
                </a:endParaRPr>
              </a:p>
              <a:p>
                <a:endParaRPr lang="en-US" sz="1200" dirty="0">
                  <a:latin typeface="Century Gothic" panose="020B0502020202020204" pitchFamily="34" charset="0"/>
                </a:endParaRPr>
              </a:p>
            </p:txBody>
          </p:sp>
        </p:grpSp>
        <p:cxnSp>
          <p:nvCxnSpPr>
            <p:cNvPr id="62" name="Straight Connector 61"/>
            <p:cNvCxnSpPr/>
            <p:nvPr/>
          </p:nvCxnSpPr>
          <p:spPr>
            <a:xfrm flipV="1">
              <a:off x="7118025" y="2464158"/>
              <a:ext cx="0" cy="500439"/>
            </a:xfrm>
            <a:prstGeom prst="line">
              <a:avLst/>
            </a:prstGeom>
            <a:ln w="25400" cap="rnd">
              <a:solidFill>
                <a:srgbClr val="43B756"/>
              </a:solidFill>
              <a:tailEnd type="none" w="sm" len="sm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7780098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3" name="Straight Connector 52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5" name="Straight Connector 64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71" name="Rectangle 70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8200" y="3352800"/>
            <a:ext cx="2921762" cy="4572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ENGAGEMENT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38200" y="3810000"/>
            <a:ext cx="2931287" cy="1295400"/>
          </a:xfrm>
          <a:prstGeom prst="rect">
            <a:avLst/>
          </a:prstGeom>
          <a:solidFill>
            <a:srgbClr val="8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Engagement email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Request for materials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Questionnaire (Inspection)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Sample Inspection report (Inspection)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Articulate Light" panose="02000503040000020004" pitchFamily="2" charset="0"/>
            </a:endParaRPr>
          </a:p>
        </p:txBody>
      </p:sp>
      <p:pic>
        <p:nvPicPr>
          <p:cNvPr id="34" name="Picture 2" descr="http://www.wingclips.com/system/movie-clips/despicable-me-2/nervous-phone-call/images/despicable-me-2-movie-clip-screenshot-nervous-phone-call_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720051"/>
            <a:ext cx="2921762" cy="1632749"/>
          </a:xfrm>
          <a:prstGeom prst="rect">
            <a:avLst/>
          </a:prstGeom>
          <a:noFill/>
          <a:ln w="9525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8200" y="172005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1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7960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524000" y="3352800"/>
            <a:ext cx="3733800" cy="4572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PRE-REVIEW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524000" y="3810000"/>
            <a:ext cx="3733800" cy="1981200"/>
          </a:xfrm>
          <a:prstGeom prst="rect">
            <a:avLst/>
          </a:prstGeom>
          <a:solidFill>
            <a:srgbClr val="A8731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Assess materials for compliance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Identify program strengths and vulnerabilities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Record compliant and non-compliant program areas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Select sample of financial disclosures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Generate and send follow-up questions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Coordinate fieldwork dates</a:t>
            </a:r>
            <a:endParaRPr lang="en-US" sz="1200" u="sng" dirty="0">
              <a:latin typeface="Articulate Light" panose="02000503040000020004" pitchFamily="2" charset="0"/>
            </a:endParaRPr>
          </a:p>
        </p:txBody>
      </p:sp>
      <p:pic>
        <p:nvPicPr>
          <p:cNvPr id="9222" name="Picture 6" descr="http://slides.worldofstock.com/BTE1081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280"/>
          <a:stretch/>
        </p:blipFill>
        <p:spPr bwMode="auto">
          <a:xfrm>
            <a:off x="1524000" y="1345510"/>
            <a:ext cx="3733800" cy="2007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1524000" y="1345511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2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8193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2057400" y="3352800"/>
            <a:ext cx="3627120" cy="457200"/>
          </a:xfrm>
          <a:prstGeom prst="rect">
            <a:avLst/>
          </a:prstGeom>
          <a:solidFill>
            <a:srgbClr val="DFC31B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FIELDWORK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057400" y="3809999"/>
            <a:ext cx="3627120" cy="2065919"/>
          </a:xfrm>
          <a:prstGeom prst="rect">
            <a:avLst/>
          </a:prstGeom>
          <a:solidFill>
            <a:srgbClr val="B29C16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Entrance conference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Review selected financial disclosure sample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Observe storage areas and proper retention </a:t>
            </a:r>
          </a:p>
          <a:p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Interview ethics officials (and other agency personnel as necessary, e.g., HR, IG)</a:t>
            </a:r>
            <a:endParaRPr lang="en-US" sz="1200" dirty="0">
              <a:latin typeface="Articulate Light" panose="02000503040000020004" pitchFamily="2" charset="0"/>
            </a:endParaRPr>
          </a:p>
        </p:txBody>
      </p:sp>
      <p:pic>
        <p:nvPicPr>
          <p:cNvPr id="34" name="Picture 6" descr="http://www.gordontraining.com/wp-content/uploads/iStock_000014237027Small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054783"/>
            <a:ext cx="3627120" cy="22980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2057400" y="1054783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3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8555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3255645" y="3352800"/>
            <a:ext cx="2765679" cy="457200"/>
          </a:xfrm>
          <a:prstGeom prst="rect">
            <a:avLst/>
          </a:prstGeom>
          <a:solidFill>
            <a:srgbClr val="43B756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DRAFTING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3255645" y="3810000"/>
            <a:ext cx="2765679" cy="2362200"/>
          </a:xfrm>
          <a:prstGeom prst="rect">
            <a:avLst/>
          </a:prstGeom>
          <a:solidFill>
            <a:srgbClr val="2F813D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Note transcription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Prepare rough draft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Resolve discrepancies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ticulate Light" panose="02000503040000020004" pitchFamily="2" charset="0"/>
              </a:rPr>
              <a:t>Prepare discussion </a:t>
            </a:r>
            <a:r>
              <a:rPr lang="en-US" sz="1200" dirty="0" smtClean="0">
                <a:latin typeface="Articulate Light" panose="02000503040000020004" pitchFamily="2" charset="0"/>
              </a:rPr>
              <a:t>draft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Index </a:t>
            </a:r>
            <a:r>
              <a:rPr lang="en-US" sz="1200" dirty="0">
                <a:latin typeface="Articulate Light" panose="02000503040000020004" pitchFamily="2" charset="0"/>
              </a:rPr>
              <a:t>and reference work papers</a:t>
            </a:r>
          </a:p>
          <a:p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Initial agency comment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Prepare final draft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Formal agency comments</a:t>
            </a:r>
            <a:endParaRPr lang="en-US" sz="1200" dirty="0">
              <a:latin typeface="Articulate Light" panose="02000503040000020004" pitchFamily="2" charset="0"/>
            </a:endParaRPr>
          </a:p>
        </p:txBody>
      </p:sp>
      <p:pic>
        <p:nvPicPr>
          <p:cNvPr id="37" name="Picture 2" descr="http://www.evertech.fi/wp-content/uploads/2012/10/hands-on-keyboar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645" y="1509014"/>
            <a:ext cx="2765679" cy="1843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3262435" y="1510034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4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265012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0" name="Straight Connector 49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2" name="Straight Connector 51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ectangle 58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4" name="Rectangle 63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66" name="Rectangle 65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91000" y="3352800"/>
            <a:ext cx="2844165" cy="457200"/>
          </a:xfrm>
          <a:prstGeom prst="rect">
            <a:avLst/>
          </a:prstGeom>
          <a:solidFill>
            <a:srgbClr val="338D42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PUBLICATION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191000" y="3810000"/>
            <a:ext cx="2844165" cy="1524000"/>
          </a:xfrm>
          <a:prstGeom prst="rect">
            <a:avLst/>
          </a:prstGeom>
          <a:solidFill>
            <a:srgbClr val="266831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Report printing, signing, mailing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Emailing PDF version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Updating CD issue tracking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Scanning work papers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Recording follow-up review dates</a:t>
            </a:r>
          </a:p>
        </p:txBody>
      </p:sp>
      <p:pic>
        <p:nvPicPr>
          <p:cNvPr id="34" name="Picture 8" descr="http://static3.businessinsider.com/image/53d13649ecad049a4c94df50-480/hand-signing-a-document-signatur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140"/>
          <a:stretch/>
        </p:blipFill>
        <p:spPr bwMode="auto">
          <a:xfrm>
            <a:off x="4191000" y="1606614"/>
            <a:ext cx="2844165" cy="174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4191000" y="1600200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5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30844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9" name="Straight Connector 58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1" name="Straight Connector 60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71" name="Rectangle 70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800600" y="3352800"/>
            <a:ext cx="3276600" cy="457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FOLLOW-UP ENGAGEMENT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800600" y="3810000"/>
            <a:ext cx="3276600" cy="1219200"/>
          </a:xfrm>
          <a:prstGeom prst="rect">
            <a:avLst/>
          </a:prstGeom>
          <a:solidFill>
            <a:srgbClr val="245794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Confirm open recommendations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700" dirty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Identify necessary material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Engagement email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Request for materials / onsite scheduling</a:t>
            </a:r>
          </a:p>
        </p:txBody>
      </p:sp>
      <p:pic>
        <p:nvPicPr>
          <p:cNvPr id="37" name="Picture 10" descr="http://rack.2.mshcdn.com/media/ZgkyMDEyLzEyLzE4LzdkL0NhbGVuZGFyNjAwLmpwZwpwCXRodW1iCTk1MHg1MzQjCmUJanBn/c18d1bee/e76/Calendar-600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520748"/>
            <a:ext cx="3276600" cy="18417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4794791" y="152074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6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29128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52" name="Straight Connector 51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6" name="Straight Connector 55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8" name="Straight Connector 57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62" name="Straight Connector 61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181600" y="3352800"/>
            <a:ext cx="3276600" cy="45720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45720"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FOLLOW-UP REVIEW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181600" y="3810000"/>
            <a:ext cx="3276600" cy="1600200"/>
          </a:xfrm>
          <a:prstGeom prst="rect">
            <a:avLst/>
          </a:prstGeom>
          <a:solidFill>
            <a:srgbClr val="264264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Remote or on-site review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Assess materials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Transcribe notes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Index and reference work papers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Draft follow-up report</a:t>
            </a:r>
          </a:p>
          <a:p>
            <a:endParaRPr lang="en-US" sz="1200" dirty="0" smtClean="0">
              <a:latin typeface="Articulate Light" panose="02000503040000020004" pitchFamily="2" charset="0"/>
            </a:endParaRPr>
          </a:p>
        </p:txBody>
      </p:sp>
      <p:pic>
        <p:nvPicPr>
          <p:cNvPr id="4098" name="Picture 2" descr="http://m.c.lnkd.licdn.com/mpr/mpr/p/5/005/091/266/1799efd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523657"/>
            <a:ext cx="3276600" cy="1838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Box 34"/>
          <p:cNvSpPr txBox="1"/>
          <p:nvPr/>
        </p:nvSpPr>
        <p:spPr>
          <a:xfrm>
            <a:off x="5181600" y="1520748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7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98124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 flipV="1">
            <a:off x="1143000" y="1295400"/>
            <a:ext cx="0" cy="2286000"/>
          </a:xfrm>
          <a:prstGeom prst="line">
            <a:avLst/>
          </a:prstGeom>
          <a:ln cap="rnd">
            <a:solidFill>
              <a:srgbClr val="C0000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141476" y="11430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ENGAGEMENT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6" name="Straight Connector 35"/>
          <p:cNvCxnSpPr/>
          <p:nvPr/>
        </p:nvCxnSpPr>
        <p:spPr>
          <a:xfrm flipV="1">
            <a:off x="1752600" y="1752600"/>
            <a:ext cx="0" cy="1752601"/>
          </a:xfrm>
          <a:prstGeom prst="line">
            <a:avLst/>
          </a:prstGeom>
          <a:ln cap="rnd">
            <a:solidFill>
              <a:srgbClr val="E0991A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751076" y="1600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PRE-REVIEW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flipV="1">
            <a:off x="2590800" y="2133600"/>
            <a:ext cx="0" cy="1559122"/>
          </a:xfrm>
          <a:prstGeom prst="line">
            <a:avLst/>
          </a:prstGeom>
          <a:ln cap="rnd">
            <a:solidFill>
              <a:srgbClr val="DFC31B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590800" y="1981200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FIELDWORK</a:t>
            </a:r>
          </a:p>
        </p:txBody>
      </p:sp>
      <p:cxnSp>
        <p:nvCxnSpPr>
          <p:cNvPr id="49" name="Straight Connector 48"/>
          <p:cNvCxnSpPr/>
          <p:nvPr/>
        </p:nvCxnSpPr>
        <p:spPr>
          <a:xfrm flipV="1">
            <a:off x="3759962" y="1295400"/>
            <a:ext cx="0" cy="2321122"/>
          </a:xfrm>
          <a:prstGeom prst="line">
            <a:avLst/>
          </a:prstGeom>
          <a:ln cap="rnd">
            <a:solidFill>
              <a:srgbClr val="43B756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769487" y="1143000"/>
            <a:ext cx="172796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DRAFTING</a:t>
            </a:r>
          </a:p>
        </p:txBody>
      </p:sp>
      <p:cxnSp>
        <p:nvCxnSpPr>
          <p:cNvPr id="51" name="Straight Connector 50"/>
          <p:cNvCxnSpPr/>
          <p:nvPr/>
        </p:nvCxnSpPr>
        <p:spPr>
          <a:xfrm flipH="1" flipV="1">
            <a:off x="5484876" y="1371600"/>
            <a:ext cx="1524" cy="2211288"/>
          </a:xfrm>
          <a:prstGeom prst="line">
            <a:avLst/>
          </a:prstGeom>
          <a:ln cap="rnd">
            <a:solidFill>
              <a:srgbClr val="338D42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5484876" y="1216223"/>
            <a:ext cx="14493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PUBLICATION</a:t>
            </a:r>
          </a:p>
        </p:txBody>
      </p:sp>
      <p:cxnSp>
        <p:nvCxnSpPr>
          <p:cNvPr id="53" name="Straight Connector 52"/>
          <p:cNvCxnSpPr/>
          <p:nvPr/>
        </p:nvCxnSpPr>
        <p:spPr>
          <a:xfrm flipV="1">
            <a:off x="6021324" y="1752600"/>
            <a:ext cx="0" cy="1828800"/>
          </a:xfrm>
          <a:prstGeom prst="line">
            <a:avLst/>
          </a:prstGeom>
          <a:ln cap="rnd">
            <a:solidFill>
              <a:schemeClr val="bg2">
                <a:lumMod val="60000"/>
                <a:lumOff val="40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6019800" y="1610380"/>
            <a:ext cx="2895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ENGAGEMENT</a:t>
            </a:r>
          </a:p>
        </p:txBody>
      </p:sp>
      <p:cxnSp>
        <p:nvCxnSpPr>
          <p:cNvPr id="55" name="Straight Connector 54"/>
          <p:cNvCxnSpPr/>
          <p:nvPr/>
        </p:nvCxnSpPr>
        <p:spPr>
          <a:xfrm flipV="1">
            <a:off x="6629400" y="2275820"/>
            <a:ext cx="0" cy="1359576"/>
          </a:xfrm>
          <a:prstGeom prst="line">
            <a:avLst/>
          </a:prstGeom>
          <a:ln cap="rnd">
            <a:solidFill>
              <a:schemeClr val="accent1">
                <a:lumMod val="75000"/>
              </a:schemeClr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6627876" y="2130623"/>
            <a:ext cx="22875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REVIEW</a:t>
            </a:r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7620000" y="2743200"/>
            <a:ext cx="0" cy="892198"/>
          </a:xfrm>
          <a:prstGeom prst="line">
            <a:avLst/>
          </a:prstGeom>
          <a:ln cap="rnd">
            <a:solidFill>
              <a:srgbClr val="7030A0"/>
            </a:solidFill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1104900" y="3505200"/>
            <a:ext cx="502920" cy="22860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1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1676400" y="3505200"/>
            <a:ext cx="799338" cy="228600"/>
          </a:xfrm>
          <a:prstGeom prst="rect">
            <a:avLst/>
          </a:prstGeom>
          <a:solidFill>
            <a:srgbClr val="E0991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2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3048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START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514600" y="3505200"/>
            <a:ext cx="861822" cy="228600"/>
          </a:xfrm>
          <a:prstGeom prst="rect">
            <a:avLst/>
          </a:prstGeom>
          <a:solidFill>
            <a:srgbClr val="DFC31B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3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429000" y="3505200"/>
            <a:ext cx="1935480" cy="228600"/>
          </a:xfrm>
          <a:prstGeom prst="rect">
            <a:avLst/>
          </a:prstGeom>
          <a:solidFill>
            <a:srgbClr val="43B756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4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433060" y="3505200"/>
            <a:ext cx="502920" cy="228600"/>
          </a:xfrm>
          <a:prstGeom prst="rect">
            <a:avLst/>
          </a:prstGeom>
          <a:solidFill>
            <a:srgbClr val="338D4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5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5971032" y="3505200"/>
            <a:ext cx="502920" cy="228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latin typeface="Articulate Narrow" panose="02000506040000020004" pitchFamily="2" charset="0"/>
              </a:rPr>
              <a:t>6</a:t>
            </a:r>
          </a:p>
        </p:txBody>
      </p:sp>
      <p:sp>
        <p:nvSpPr>
          <p:cNvPr id="65" name="Rectangle 64"/>
          <p:cNvSpPr/>
          <p:nvPr/>
        </p:nvSpPr>
        <p:spPr>
          <a:xfrm>
            <a:off x="6532245" y="3505200"/>
            <a:ext cx="1005840" cy="2286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7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589520" y="3505200"/>
            <a:ext cx="502920" cy="2286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Articulate Narrow" panose="02000506040000020004" pitchFamily="2" charset="0"/>
              </a:rPr>
              <a:t>8</a:t>
            </a:r>
            <a:endParaRPr lang="en-US" sz="1200" dirty="0">
              <a:latin typeface="Articulate Narrow" panose="02000506040000020004" pitchFamily="2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8153400" y="3505200"/>
            <a:ext cx="762000" cy="228600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 smtClean="0">
                <a:latin typeface="Century Gothic" panose="020B0502020202020204" pitchFamily="34" charset="0"/>
              </a:rPr>
              <a:t>FINISH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7618476" y="2590800"/>
            <a:ext cx="14493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FOLLOW-UP PUBLICATION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409559" y="3352800"/>
            <a:ext cx="3276600" cy="457200"/>
          </a:xfrm>
          <a:prstGeom prst="rect">
            <a:avLst/>
          </a:prstGeom>
          <a:solidFill>
            <a:srgbClr val="7030A0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600" dirty="0" smtClean="0">
                <a:latin typeface="Century Gothic" panose="020B0502020202020204" pitchFamily="34" charset="0"/>
              </a:rPr>
              <a:t>FOLLOW-UP PUBLICATION</a:t>
            </a:r>
            <a:endParaRPr lang="en-US" sz="1600" dirty="0">
              <a:latin typeface="Century Gothic" panose="020B050202020202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5410200" y="3810000"/>
            <a:ext cx="3276600" cy="1219200"/>
          </a:xfrm>
          <a:prstGeom prst="rect">
            <a:avLst/>
          </a:prstGeom>
          <a:solidFill>
            <a:srgbClr val="3E1B59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Report printing, signing, mailing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Emailing PDF version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Updating CD issue tracking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600" dirty="0" smtClean="0">
              <a:latin typeface="Articulate Light" panose="02000503040000020004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latin typeface="Articulate Light" panose="02000503040000020004" pitchFamily="2" charset="0"/>
              </a:rPr>
              <a:t>Scanning work papers</a:t>
            </a:r>
          </a:p>
        </p:txBody>
      </p:sp>
      <p:pic>
        <p:nvPicPr>
          <p:cNvPr id="11266" name="Picture 2" descr="http://ak3.picdn.net/shutterstock/videos/2700638/preview/stock-footage-female-caucasian-business-executive-boardroom-meeting-multi-ethnic-business-team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687"/>
          <a:stretch/>
        </p:blipFill>
        <p:spPr bwMode="auto">
          <a:xfrm>
            <a:off x="5421630" y="1798320"/>
            <a:ext cx="3253740" cy="1554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5421630" y="1792069"/>
            <a:ext cx="60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>
                  <a:solidFill>
                    <a:schemeClr val="bg1"/>
                  </a:solidFill>
                </a:ln>
                <a:latin typeface="Century Gothic" panose="020B0502020202020204" pitchFamily="34" charset="0"/>
              </a:rPr>
              <a:t>8</a:t>
            </a:r>
            <a:endParaRPr lang="en-US" sz="3600" b="1" dirty="0">
              <a:ln>
                <a:solidFill>
                  <a:schemeClr val="bg1"/>
                </a:solidFill>
              </a:ln>
              <a:latin typeface="Century Gothic" panose="020B0502020202020204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838421" y="6476999"/>
            <a:ext cx="3264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smtClean="0">
                <a:latin typeface="Century Gothic" panose="020B0502020202020204" pitchFamily="34" charset="0"/>
              </a:rPr>
              <a:t>Compliance Division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0624" y="76200"/>
            <a:ext cx="43461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entury Gothic" panose="020B0502020202020204" pitchFamily="34" charset="0"/>
              </a:rPr>
              <a:t>► WHAT TO EXPECT IN A PROGRAM REVIEW</a:t>
            </a:r>
            <a:endParaRPr lang="en-US" sz="14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72300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550</Words>
  <Application>Microsoft Office PowerPoint</Application>
  <PresentationFormat>On-screen Show (4:3)</PresentationFormat>
  <Paragraphs>315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 Office of Government Ethics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</dc:creator>
  <cp:lastModifiedBy>DS</cp:lastModifiedBy>
  <cp:revision>80</cp:revision>
  <cp:lastPrinted>2015-04-14T16:54:02Z</cp:lastPrinted>
  <dcterms:created xsi:type="dcterms:W3CDTF">2015-04-06T11:43:44Z</dcterms:created>
  <dcterms:modified xsi:type="dcterms:W3CDTF">2016-02-29T18:33:05Z</dcterms:modified>
</cp:coreProperties>
</file>